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7" r:id="rId4"/>
    <p:sldId id="260" r:id="rId5"/>
    <p:sldId id="269" r:id="rId6"/>
    <p:sldId id="270" r:id="rId7"/>
    <p:sldId id="271" r:id="rId8"/>
    <p:sldId id="272" r:id="rId9"/>
    <p:sldId id="273" r:id="rId10"/>
    <p:sldId id="274" r:id="rId11"/>
  </p:sldIdLst>
  <p:sldSz cx="12192000" cy="6858000"/>
  <p:notesSz cx="6985000" cy="92837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39" d="100"/>
          <a:sy n="39" d="100"/>
        </p:scale>
        <p:origin x="1032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Performance Level Gr. 3 ELA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2021-2022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Emerging</c:v>
                </c:pt>
                <c:pt idx="1">
                  <c:v>Approaching Target</c:v>
                </c:pt>
                <c:pt idx="2">
                  <c:v>At Target</c:v>
                </c:pt>
                <c:pt idx="3">
                  <c:v>Advanced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</c:v>
                </c:pt>
                <c:pt idx="1">
                  <c:v>1</c:v>
                </c:pt>
                <c:pt idx="2">
                  <c:v>5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599-4F62-8A6B-27AAA4E8DD9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2022-2023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Emerging</c:v>
                </c:pt>
                <c:pt idx="1">
                  <c:v>Approaching Target</c:v>
                </c:pt>
                <c:pt idx="2">
                  <c:v>At Target</c:v>
                </c:pt>
                <c:pt idx="3">
                  <c:v>Advanced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3</c:v>
                </c:pt>
                <c:pt idx="1">
                  <c:v>4</c:v>
                </c:pt>
                <c:pt idx="2">
                  <c:v>2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599-4F62-8A6B-27AAA4E8DD99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42595263"/>
        <c:axId val="42595679"/>
      </c:barChart>
      <c:catAx>
        <c:axId val="425952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595679"/>
        <c:crosses val="autoZero"/>
        <c:auto val="1"/>
        <c:lblAlgn val="ctr"/>
        <c:lblOffset val="100"/>
        <c:noMultiLvlLbl val="0"/>
      </c:catAx>
      <c:valAx>
        <c:axId val="42595679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4259526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Performance Level</a:t>
            </a:r>
            <a:r>
              <a:rPr lang="en-US" baseline="0" dirty="0"/>
              <a:t> Gr. 7 Math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2021-2022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EMERGING</c:v>
                </c:pt>
                <c:pt idx="1">
                  <c:v>APPROACHING TARGET</c:v>
                </c:pt>
                <c:pt idx="2">
                  <c:v>AT TARGET</c:v>
                </c:pt>
                <c:pt idx="3">
                  <c:v>ADVANCED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8D1-4A0B-A8A9-0C40235BB04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2022-2023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EMERGING</c:v>
                </c:pt>
                <c:pt idx="1">
                  <c:v>APPROACHING TARGET</c:v>
                </c:pt>
                <c:pt idx="2">
                  <c:v>AT TARGET</c:v>
                </c:pt>
                <c:pt idx="3">
                  <c:v>ADVANCED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3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8D1-4A0B-A8A9-0C40235BB044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4559583"/>
        <c:axId val="4551679"/>
      </c:barChart>
      <c:catAx>
        <c:axId val="45595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51679"/>
        <c:crosses val="autoZero"/>
        <c:auto val="1"/>
        <c:lblAlgn val="ctr"/>
        <c:lblOffset val="100"/>
        <c:noMultiLvlLbl val="0"/>
      </c:catAx>
      <c:valAx>
        <c:axId val="4551679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455958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Performance</a:t>
            </a:r>
            <a:r>
              <a:rPr lang="en-US" baseline="0" dirty="0"/>
              <a:t> Level Gr. 8 ELA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2021-2022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EMERGING</c:v>
                </c:pt>
                <c:pt idx="1">
                  <c:v>APPROACHING TARGET</c:v>
                </c:pt>
                <c:pt idx="2">
                  <c:v>AT TARGET</c:v>
                </c:pt>
                <c:pt idx="3">
                  <c:v>ADVANCED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3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F4F-405A-AE0F-C06DE1E9A32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2022-2023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EMERGING</c:v>
                </c:pt>
                <c:pt idx="1">
                  <c:v>APPROACHING TARGET</c:v>
                </c:pt>
                <c:pt idx="2">
                  <c:v>AT TARGET</c:v>
                </c:pt>
                <c:pt idx="3">
                  <c:v>ADVANCED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F4F-405A-AE0F-C06DE1E9A321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48795407"/>
        <c:axId val="48797487"/>
      </c:barChart>
      <c:catAx>
        <c:axId val="487954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797487"/>
        <c:crosses val="autoZero"/>
        <c:auto val="1"/>
        <c:lblAlgn val="ctr"/>
        <c:lblOffset val="100"/>
        <c:noMultiLvlLbl val="0"/>
      </c:catAx>
      <c:valAx>
        <c:axId val="48797487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4879540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Performance Level Gr. 8 Math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2021-2022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EMERGING</c:v>
                </c:pt>
                <c:pt idx="1">
                  <c:v>APPROACHING TARGET</c:v>
                </c:pt>
                <c:pt idx="2">
                  <c:v>AT TARGET</c:v>
                </c:pt>
                <c:pt idx="3">
                  <c:v>ADVANCED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29B-4177-90E6-E9FE4078C31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2022-2023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EMERGING</c:v>
                </c:pt>
                <c:pt idx="1">
                  <c:v>APPROACHING TARGET</c:v>
                </c:pt>
                <c:pt idx="2">
                  <c:v>AT TARGET</c:v>
                </c:pt>
                <c:pt idx="3">
                  <c:v>ADVANCED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29B-4177-90E6-E9FE4078C31D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561865711"/>
        <c:axId val="561873199"/>
      </c:barChart>
      <c:catAx>
        <c:axId val="5618657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1873199"/>
        <c:crosses val="autoZero"/>
        <c:auto val="1"/>
        <c:lblAlgn val="ctr"/>
        <c:lblOffset val="100"/>
        <c:noMultiLvlLbl val="0"/>
      </c:catAx>
      <c:valAx>
        <c:axId val="561873199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5618657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i="0" baseline="0" dirty="0">
                <a:effectLst/>
              </a:rPr>
              <a:t>Performance Level Gr. 11 ELA  </a:t>
            </a:r>
            <a:endParaRPr lang="en-US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2021-2022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EMERGING</c:v>
                </c:pt>
                <c:pt idx="1">
                  <c:v>APPROACHING TARGET</c:v>
                </c:pt>
                <c:pt idx="2">
                  <c:v>AT TARGET</c:v>
                </c:pt>
                <c:pt idx="3">
                  <c:v>ADVANCED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0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DF0-4954-82EB-56B1F1701E9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2022-2023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EMERGING</c:v>
                </c:pt>
                <c:pt idx="1">
                  <c:v>APPROACHING TARGET</c:v>
                </c:pt>
                <c:pt idx="2">
                  <c:v>AT TARGET</c:v>
                </c:pt>
                <c:pt idx="3">
                  <c:v>ADVANCED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1</c:v>
                </c:pt>
                <c:pt idx="1">
                  <c:v>3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DF0-4954-82EB-56B1F1701E92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277573711"/>
        <c:axId val="277578703"/>
      </c:barChart>
      <c:catAx>
        <c:axId val="2775737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7578703"/>
        <c:crosses val="autoZero"/>
        <c:auto val="1"/>
        <c:lblAlgn val="ctr"/>
        <c:lblOffset val="100"/>
        <c:noMultiLvlLbl val="0"/>
      </c:catAx>
      <c:valAx>
        <c:axId val="277578703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775737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4608832038660042"/>
          <c:y val="0.90280932839507222"/>
          <c:w val="0.35089199987282882"/>
          <c:h val="7.4169085393468212E-2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i="0" baseline="0" dirty="0">
                <a:effectLst/>
              </a:rPr>
              <a:t>Performance Level Gr. 11 Math  </a:t>
            </a:r>
            <a:endParaRPr lang="en-US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2021-2022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EMERGING</c:v>
                </c:pt>
                <c:pt idx="1">
                  <c:v>APPROACHING TARGET</c:v>
                </c:pt>
                <c:pt idx="2">
                  <c:v>AT TARGET</c:v>
                </c:pt>
                <c:pt idx="3">
                  <c:v>ADVANCED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C59-4CB8-A721-03426B9080D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2022-2023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EMERGING</c:v>
                </c:pt>
                <c:pt idx="1">
                  <c:v>APPROACHING TARGET</c:v>
                </c:pt>
                <c:pt idx="2">
                  <c:v>AT TARGET</c:v>
                </c:pt>
                <c:pt idx="3">
                  <c:v>ADVANCED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C59-4CB8-A721-03426B9080DD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42586943"/>
        <c:axId val="42571967"/>
      </c:barChart>
      <c:catAx>
        <c:axId val="425869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571967"/>
        <c:crosses val="autoZero"/>
        <c:auto val="1"/>
        <c:lblAlgn val="ctr"/>
        <c:lblOffset val="100"/>
        <c:noMultiLvlLbl val="0"/>
      </c:catAx>
      <c:valAx>
        <c:axId val="42571967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4258694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Performance</a:t>
            </a:r>
            <a:r>
              <a:rPr lang="en-US" baseline="0" dirty="0"/>
              <a:t> Level Gr. 12 ELA  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2021-2022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EMERGING</c:v>
                </c:pt>
                <c:pt idx="1">
                  <c:v>APPROACHING TARGET</c:v>
                </c:pt>
                <c:pt idx="2">
                  <c:v>AT TARGET</c:v>
                </c:pt>
                <c:pt idx="3">
                  <c:v>ADVANCED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</c:v>
                </c:pt>
                <c:pt idx="1">
                  <c:v>1</c:v>
                </c:pt>
                <c:pt idx="2">
                  <c:v>6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078-4EC2-9498-91296D2883D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2022-2023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EMERGING</c:v>
                </c:pt>
                <c:pt idx="1">
                  <c:v>APPROACHING TARGET</c:v>
                </c:pt>
                <c:pt idx="2">
                  <c:v>AT TARGET</c:v>
                </c:pt>
                <c:pt idx="3">
                  <c:v>ADVANCED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1-9078-4EC2-9498-91296D2883DB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48807471"/>
        <c:axId val="48806639"/>
      </c:barChart>
      <c:catAx>
        <c:axId val="488074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806639"/>
        <c:crosses val="autoZero"/>
        <c:auto val="1"/>
        <c:lblAlgn val="ctr"/>
        <c:lblOffset val="100"/>
        <c:noMultiLvlLbl val="0"/>
      </c:catAx>
      <c:valAx>
        <c:axId val="48806639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488074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Performance Level Gr. 12 Math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2021-2022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EMERGING</c:v>
                </c:pt>
                <c:pt idx="1">
                  <c:v>APPROACHING TARGET</c:v>
                </c:pt>
                <c:pt idx="2">
                  <c:v>AT TARGET</c:v>
                </c:pt>
                <c:pt idx="3">
                  <c:v>ADVANCED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</c:v>
                </c:pt>
                <c:pt idx="1">
                  <c:v>3</c:v>
                </c:pt>
                <c:pt idx="2">
                  <c:v>2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B35-4489-8FE4-DF7E86BC275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2022-2023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EMERGING</c:v>
                </c:pt>
                <c:pt idx="1">
                  <c:v>APPROACHING TARGET</c:v>
                </c:pt>
                <c:pt idx="2">
                  <c:v>AT TARGET</c:v>
                </c:pt>
                <c:pt idx="3">
                  <c:v>ADVANCED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1-3B35-4489-8FE4-DF7E86BC275D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42570303"/>
        <c:axId val="42572799"/>
      </c:barChart>
      <c:catAx>
        <c:axId val="425703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572799"/>
        <c:crosses val="autoZero"/>
        <c:auto val="1"/>
        <c:lblAlgn val="ctr"/>
        <c:lblOffset val="100"/>
        <c:noMultiLvlLbl val="0"/>
      </c:catAx>
      <c:valAx>
        <c:axId val="42572799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4257030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Performance Level Gr. 3 Math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2021-2022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Emerging</c:v>
                </c:pt>
                <c:pt idx="1">
                  <c:v>Approaching Target</c:v>
                </c:pt>
                <c:pt idx="2">
                  <c:v>At Target</c:v>
                </c:pt>
                <c:pt idx="3">
                  <c:v>Advanced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</c:v>
                </c:pt>
                <c:pt idx="1">
                  <c:v>1</c:v>
                </c:pt>
                <c:pt idx="2">
                  <c:v>1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A40-49F7-9822-C98702F18E7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2022-2023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Emerging</c:v>
                </c:pt>
                <c:pt idx="1">
                  <c:v>Approaching Target</c:v>
                </c:pt>
                <c:pt idx="2">
                  <c:v>At Target</c:v>
                </c:pt>
                <c:pt idx="3">
                  <c:v>Advanced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1</c:v>
                </c:pt>
                <c:pt idx="1">
                  <c:v>0</c:v>
                </c:pt>
                <c:pt idx="2">
                  <c:v>5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A40-49F7-9822-C98702F18E7C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42587775"/>
        <c:axId val="42589855"/>
      </c:barChart>
      <c:catAx>
        <c:axId val="425877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589855"/>
        <c:crosses val="autoZero"/>
        <c:auto val="1"/>
        <c:lblAlgn val="ctr"/>
        <c:lblOffset val="100"/>
        <c:noMultiLvlLbl val="0"/>
      </c:catAx>
      <c:valAx>
        <c:axId val="42589855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425877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200" b="1" i="0" baseline="0" dirty="0">
                <a:effectLst/>
              </a:rPr>
              <a:t>Performance Level Gr. 4 Math</a:t>
            </a:r>
            <a:endParaRPr lang="en-US" sz="2200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2021-2022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Emerging</c:v>
                </c:pt>
                <c:pt idx="1">
                  <c:v>Approaching Target</c:v>
                </c:pt>
                <c:pt idx="2">
                  <c:v>At Target</c:v>
                </c:pt>
                <c:pt idx="3">
                  <c:v>Advanced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</c:v>
                </c:pt>
                <c:pt idx="1">
                  <c:v>0</c:v>
                </c:pt>
                <c:pt idx="2">
                  <c:v>1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26-4E6D-BD9D-B8930C91471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2022-2023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Emerging</c:v>
                </c:pt>
                <c:pt idx="1">
                  <c:v>Approaching Target</c:v>
                </c:pt>
                <c:pt idx="2">
                  <c:v>At Target</c:v>
                </c:pt>
                <c:pt idx="3">
                  <c:v>Advanced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3</c:v>
                </c:pt>
                <c:pt idx="1">
                  <c:v>2</c:v>
                </c:pt>
                <c:pt idx="2">
                  <c:v>1</c:v>
                </c:pt>
                <c:pt idx="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D26-4E6D-BD9D-B8930C914715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42591519"/>
        <c:axId val="42567807"/>
      </c:barChart>
      <c:catAx>
        <c:axId val="425915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567807"/>
        <c:crosses val="autoZero"/>
        <c:auto val="1"/>
        <c:lblAlgn val="ctr"/>
        <c:lblOffset val="100"/>
        <c:noMultiLvlLbl val="0"/>
      </c:catAx>
      <c:valAx>
        <c:axId val="42567807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4259151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Performance Level Gr. 4 ELA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2021-2022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Emerging</c:v>
                </c:pt>
                <c:pt idx="1">
                  <c:v>Approaching Target</c:v>
                </c:pt>
                <c:pt idx="2">
                  <c:v>At Target</c:v>
                </c:pt>
                <c:pt idx="3">
                  <c:v>Advanced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</c:v>
                </c:pt>
                <c:pt idx="1">
                  <c:v>2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951-4301-93C8-09A62E8792F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2022-2023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Emerging</c:v>
                </c:pt>
                <c:pt idx="1">
                  <c:v>Approaching Target</c:v>
                </c:pt>
                <c:pt idx="2">
                  <c:v>At Target</c:v>
                </c:pt>
                <c:pt idx="3">
                  <c:v>Advanced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4</c:v>
                </c:pt>
                <c:pt idx="1">
                  <c:v>4</c:v>
                </c:pt>
                <c:pt idx="2">
                  <c:v>2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951-4301-93C8-09A62E8792F1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241151359"/>
        <c:axId val="241153855"/>
      </c:barChart>
      <c:catAx>
        <c:axId val="2411513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1153855"/>
        <c:crosses val="autoZero"/>
        <c:auto val="1"/>
        <c:lblAlgn val="ctr"/>
        <c:lblOffset val="100"/>
        <c:noMultiLvlLbl val="0"/>
      </c:catAx>
      <c:valAx>
        <c:axId val="241153855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411513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i="0" baseline="0" dirty="0">
                <a:effectLst/>
              </a:rPr>
              <a:t>Performance Level Gr. 5 ELA</a:t>
            </a:r>
            <a:endParaRPr lang="en-US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2021-2022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Emerging</c:v>
                </c:pt>
                <c:pt idx="1">
                  <c:v>Approaching Target</c:v>
                </c:pt>
                <c:pt idx="2">
                  <c:v>At Target</c:v>
                </c:pt>
                <c:pt idx="3">
                  <c:v>Advanced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2">
                  <c:v>2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3D1-4A6B-B545-BB9D18596AE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2022-2023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Emerging</c:v>
                </c:pt>
                <c:pt idx="1">
                  <c:v>Approaching Target</c:v>
                </c:pt>
                <c:pt idx="2">
                  <c:v>At Target</c:v>
                </c:pt>
                <c:pt idx="3">
                  <c:v>Advanced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</c:v>
                </c:pt>
                <c:pt idx="1">
                  <c:v>1</c:v>
                </c:pt>
                <c:pt idx="2">
                  <c:v>3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3D1-4A6B-B545-BB9D18596AEE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48781679"/>
        <c:axId val="48787087"/>
      </c:barChart>
      <c:catAx>
        <c:axId val="487816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787087"/>
        <c:crosses val="autoZero"/>
        <c:auto val="1"/>
        <c:lblAlgn val="ctr"/>
        <c:lblOffset val="100"/>
        <c:noMultiLvlLbl val="0"/>
      </c:catAx>
      <c:valAx>
        <c:axId val="48787087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487816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Performance Level Gr. 5</a:t>
            </a:r>
            <a:r>
              <a:rPr lang="en-US" baseline="0" dirty="0"/>
              <a:t>  Math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2021-2022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EMERGING</c:v>
                </c:pt>
                <c:pt idx="1">
                  <c:v>APPROACHING TARGET</c:v>
                </c:pt>
                <c:pt idx="2">
                  <c:v>AT TARGET</c:v>
                </c:pt>
                <c:pt idx="3">
                  <c:v>ADVANCED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</c:v>
                </c:pt>
                <c:pt idx="1">
                  <c:v>0</c:v>
                </c:pt>
                <c:pt idx="2">
                  <c:v>0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B30-4627-9BA7-F22BA8F4AF0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2022-2023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EMERGING</c:v>
                </c:pt>
                <c:pt idx="1">
                  <c:v>APPROACHING TARGET</c:v>
                </c:pt>
                <c:pt idx="2">
                  <c:v>AT TARGET</c:v>
                </c:pt>
                <c:pt idx="3">
                  <c:v>ADVANCED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0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B30-4627-9BA7-F22BA8F4AF0E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965256287"/>
        <c:axId val="1965237151"/>
      </c:barChart>
      <c:catAx>
        <c:axId val="19652562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65237151"/>
        <c:crosses val="autoZero"/>
        <c:auto val="1"/>
        <c:lblAlgn val="ctr"/>
        <c:lblOffset val="100"/>
        <c:noMultiLvlLbl val="0"/>
      </c:catAx>
      <c:valAx>
        <c:axId val="1965237151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96525628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Performance Level Gr. 6 ELA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2021-2022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EMERGING</c:v>
                </c:pt>
                <c:pt idx="1">
                  <c:v>APPROACHING TARGET</c:v>
                </c:pt>
                <c:pt idx="2">
                  <c:v>AT TARGET</c:v>
                </c:pt>
                <c:pt idx="3">
                  <c:v>ADVANCED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838-4D62-8A5D-B4E34D50CB6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2022-2023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EMERGING</c:v>
                </c:pt>
                <c:pt idx="1">
                  <c:v>APPROACHING TARGET</c:v>
                </c:pt>
                <c:pt idx="2">
                  <c:v>AT TARGET</c:v>
                </c:pt>
                <c:pt idx="3">
                  <c:v>ADVANCED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838-4D62-8A5D-B4E34D50CB68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965247551"/>
        <c:axId val="1965236319"/>
      </c:barChart>
      <c:catAx>
        <c:axId val="19652475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65236319"/>
        <c:crosses val="autoZero"/>
        <c:auto val="1"/>
        <c:lblAlgn val="ctr"/>
        <c:lblOffset val="100"/>
        <c:noMultiLvlLbl val="0"/>
      </c:catAx>
      <c:valAx>
        <c:axId val="1965236319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96524755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Performance Level Gr. 6 Math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2021-2022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EMERGING</c:v>
                </c:pt>
                <c:pt idx="1">
                  <c:v>APPROACHING TARGET</c:v>
                </c:pt>
                <c:pt idx="2">
                  <c:v>AT TARGET</c:v>
                </c:pt>
                <c:pt idx="3">
                  <c:v>ADVANCED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</c:v>
                </c:pt>
                <c:pt idx="1">
                  <c:v>0</c:v>
                </c:pt>
                <c:pt idx="2">
                  <c:v>1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4B-4B55-85FE-22AA1BFC863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2022-2023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EMERGING</c:v>
                </c:pt>
                <c:pt idx="1">
                  <c:v>APPROACHING TARGET</c:v>
                </c:pt>
                <c:pt idx="2">
                  <c:v>AT TARGET</c:v>
                </c:pt>
                <c:pt idx="3">
                  <c:v>ADVANCED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44B-4B55-85FE-22AA1BFC8639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229526079"/>
        <c:axId val="229535231"/>
      </c:barChart>
      <c:catAx>
        <c:axId val="2295260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9535231"/>
        <c:crosses val="autoZero"/>
        <c:auto val="1"/>
        <c:lblAlgn val="ctr"/>
        <c:lblOffset val="100"/>
        <c:noMultiLvlLbl val="0"/>
      </c:catAx>
      <c:valAx>
        <c:axId val="229535231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295260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Performance Level</a:t>
            </a:r>
            <a:r>
              <a:rPr lang="en-US" baseline="0" dirty="0"/>
              <a:t> Gr. 7 ELA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2021-2022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EMERGING</c:v>
                </c:pt>
                <c:pt idx="1">
                  <c:v>APPROACHING TARGET</c:v>
                </c:pt>
                <c:pt idx="2">
                  <c:v>AT TARGET</c:v>
                </c:pt>
                <c:pt idx="3">
                  <c:v>ADVANCED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0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49D-4888-9DE4-2B2FF81E951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2022-2023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EMERGING</c:v>
                </c:pt>
                <c:pt idx="1">
                  <c:v>APPROACHING TARGET</c:v>
                </c:pt>
                <c:pt idx="2">
                  <c:v>AT TARGET</c:v>
                </c:pt>
                <c:pt idx="3">
                  <c:v>ADVANCED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49D-4888-9DE4-2B2FF81E9515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965245471"/>
        <c:axId val="1965245055"/>
      </c:barChart>
      <c:catAx>
        <c:axId val="19652454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65245055"/>
        <c:crosses val="autoZero"/>
        <c:auto val="1"/>
        <c:lblAlgn val="ctr"/>
        <c:lblOffset val="100"/>
        <c:noMultiLvlLbl val="0"/>
      </c:catAx>
      <c:valAx>
        <c:axId val="1965245055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9652454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6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2CC603A6-FBD2-43C6-83CD-99CA449D70CE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1D69102E-C37C-472D-934D-A4F83A8CDC1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37957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603A6-FBD2-43C6-83CD-99CA449D70CE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9102E-C37C-472D-934D-A4F83A8CD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49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603A6-FBD2-43C6-83CD-99CA449D70CE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9102E-C37C-472D-934D-A4F83A8CDC1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76094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603A6-FBD2-43C6-83CD-99CA449D70CE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9102E-C37C-472D-934D-A4F83A8CDC13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21843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603A6-FBD2-43C6-83CD-99CA449D70CE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9102E-C37C-472D-934D-A4F83A8CD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0430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603A6-FBD2-43C6-83CD-99CA449D70CE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9102E-C37C-472D-934D-A4F83A8CDC1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13343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603A6-FBD2-43C6-83CD-99CA449D70CE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9102E-C37C-472D-934D-A4F83A8CDC1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70030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603A6-FBD2-43C6-83CD-99CA449D70CE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9102E-C37C-472D-934D-A4F83A8CDC1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1301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603A6-FBD2-43C6-83CD-99CA449D70CE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9102E-C37C-472D-934D-A4F83A8CDC1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7964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603A6-FBD2-43C6-83CD-99CA449D70CE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9102E-C37C-472D-934D-A4F83A8CD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180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603A6-FBD2-43C6-83CD-99CA449D70CE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9102E-C37C-472D-934D-A4F83A8CDC13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8689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603A6-FBD2-43C6-83CD-99CA449D70CE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9102E-C37C-472D-934D-A4F83A8CD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06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603A6-FBD2-43C6-83CD-99CA449D70CE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9102E-C37C-472D-934D-A4F83A8CDC13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9022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603A6-FBD2-43C6-83CD-99CA449D70CE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9102E-C37C-472D-934D-A4F83A8CDC1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7639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603A6-FBD2-43C6-83CD-99CA449D70CE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9102E-C37C-472D-934D-A4F83A8CD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050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603A6-FBD2-43C6-83CD-99CA449D70CE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9102E-C37C-472D-934D-A4F83A8CDC13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9540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603A6-FBD2-43C6-83CD-99CA449D70CE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9102E-C37C-472D-934D-A4F83A8CD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694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CC603A6-FBD2-43C6-83CD-99CA449D70CE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D69102E-C37C-472D-934D-A4F83A8CD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841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BC4A3-D5E0-D247-BD15-928605E2F0E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Dynamic Learning Maps Data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DCA10D-795E-C232-3D75-49989182920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4583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Level Grade 12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2AF16D38-FAC9-803A-DDB4-43CF83303191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500220183"/>
              </p:ext>
            </p:extLst>
          </p:nvPr>
        </p:nvGraphicFramePr>
        <p:xfrm>
          <a:off x="1298575" y="2560638"/>
          <a:ext cx="4718050" cy="3309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Content Placeholder 12">
            <a:extLst>
              <a:ext uri="{FF2B5EF4-FFF2-40B4-BE49-F238E27FC236}">
                <a16:creationId xmlns:a16="http://schemas.microsoft.com/office/drawing/2014/main" id="{1367085F-E5D5-977C-C53B-D034DCCC705C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076517242"/>
              </p:ext>
            </p:extLst>
          </p:nvPr>
        </p:nvGraphicFramePr>
        <p:xfrm>
          <a:off x="6181725" y="2560638"/>
          <a:ext cx="4718050" cy="3309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20561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35825" y="982132"/>
            <a:ext cx="3360772" cy="462517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700">
                <a:solidFill>
                  <a:srgbClr val="262626"/>
                </a:solidFill>
              </a:rPr>
              <a:t>Students Tested </a:t>
            </a:r>
            <a:br>
              <a:rPr lang="en-US" sz="3700">
                <a:solidFill>
                  <a:srgbClr val="262626"/>
                </a:solidFill>
              </a:rPr>
            </a:br>
            <a:r>
              <a:rPr lang="en-US" sz="3700">
                <a:solidFill>
                  <a:srgbClr val="262626"/>
                </a:solidFill>
              </a:rPr>
              <a:t>Spring 2021 and Spring 2022 </a:t>
            </a:r>
            <a:br>
              <a:rPr lang="en-US" sz="3700">
                <a:solidFill>
                  <a:srgbClr val="262626"/>
                </a:solidFill>
              </a:rPr>
            </a:br>
            <a:r>
              <a:rPr lang="en-US" sz="3700">
                <a:solidFill>
                  <a:srgbClr val="262626"/>
                </a:solidFill>
              </a:rPr>
              <a:t>DLM Administrations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8048893"/>
              </p:ext>
            </p:extLst>
          </p:nvPr>
        </p:nvGraphicFramePr>
        <p:xfrm>
          <a:off x="1391056" y="1663118"/>
          <a:ext cx="5272393" cy="37460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34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70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22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73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22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7692">
                <a:tc>
                  <a:txBody>
                    <a:bodyPr/>
                    <a:lstStyle/>
                    <a:p>
                      <a:pPr algn="l" fontAlgn="t"/>
                      <a:r>
                        <a:rPr lang="en-US" sz="2100" u="none" strike="noStrike">
                          <a:effectLst/>
                        </a:rPr>
                        <a:t> </a:t>
                      </a:r>
                      <a:endParaRPr lang="en-US" sz="2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930" marR="10930" marT="10930" marB="0"/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>
                          <a:effectLst/>
                        </a:rPr>
                        <a:t>Number of Students Tested</a:t>
                      </a:r>
                      <a:endParaRPr lang="en-US" sz="16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0930" marR="10930" marT="1093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7692">
                <a:tc>
                  <a:txBody>
                    <a:bodyPr/>
                    <a:lstStyle/>
                    <a:p>
                      <a:pPr algn="l" fontAlgn="t"/>
                      <a:r>
                        <a:rPr lang="en-US" sz="2100" u="none" strike="noStrike">
                          <a:effectLst/>
                        </a:rPr>
                        <a:t> </a:t>
                      </a:r>
                      <a:endParaRPr lang="en-US" sz="2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930" marR="10930" marT="10930" marB="0"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</a:rPr>
                        <a:t>2021-2022</a:t>
                      </a:r>
                      <a:endParaRPr lang="en-US" sz="1600" b="0" i="0" u="none" strike="noStrike" dirty="0">
                        <a:solidFill>
                          <a:srgbClr val="17375E"/>
                        </a:solidFill>
                        <a:effectLst/>
                        <a:latin typeface="Calibri"/>
                      </a:endParaRPr>
                    </a:p>
                  </a:txBody>
                  <a:tcPr marL="10930" marR="10930" marT="1093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</a:rPr>
                        <a:t>2022-2023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930" marR="10930" marT="1093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7739">
                <a:tc>
                  <a:txBody>
                    <a:bodyPr/>
                    <a:lstStyle/>
                    <a:p>
                      <a:pPr algn="l" fontAlgn="t"/>
                      <a:endParaRPr lang="en-US" sz="2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930" marR="10930" marT="10930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17375E"/>
                          </a:solidFill>
                          <a:effectLst/>
                          <a:latin typeface="Calibri"/>
                        </a:rPr>
                        <a:t>ELA</a:t>
                      </a:r>
                    </a:p>
                  </a:txBody>
                  <a:tcPr marL="10930" marR="10930" marT="1093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17375E"/>
                          </a:solidFill>
                          <a:effectLst/>
                          <a:latin typeface="Calibri"/>
                        </a:rPr>
                        <a:t>MATH</a:t>
                      </a:r>
                    </a:p>
                  </a:txBody>
                  <a:tcPr marL="10930" marR="10930" marT="1093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ELA</a:t>
                      </a:r>
                    </a:p>
                  </a:txBody>
                  <a:tcPr marL="10930" marR="10930" marT="1093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MATH</a:t>
                      </a:r>
                    </a:p>
                  </a:txBody>
                  <a:tcPr marL="10930" marR="10930" marT="1093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773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>
                          <a:effectLst/>
                        </a:rPr>
                        <a:t>Grade 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930" marR="10930" marT="1093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17375E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10930" marR="10930" marT="1093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17375E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10930" marR="10930" marT="1093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10930" marR="10930" marT="1093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10930" marR="10930" marT="1093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773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>
                          <a:effectLst/>
                        </a:rPr>
                        <a:t>Grade 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930" marR="10930" marT="1093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17375E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10930" marR="10930" marT="1093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17375E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10930" marR="10930" marT="1093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10930" marR="10930" marT="1093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10930" marR="10930" marT="1093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773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>
                          <a:effectLst/>
                        </a:rPr>
                        <a:t>Grade 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930" marR="10930" marT="1093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17375E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10930" marR="10930" marT="1093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17375E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10930" marR="10930" marT="1093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10930" marR="10930" marT="1093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930" marR="10930" marT="1093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773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>
                          <a:effectLst/>
                        </a:rPr>
                        <a:t>Grade 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930" marR="10930" marT="1093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17375E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10930" marR="10930" marT="1093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17375E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10930" marR="10930" marT="1093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10930" marR="10930" marT="1093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10930" marR="10930" marT="1093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773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>
                          <a:effectLst/>
                        </a:rPr>
                        <a:t>Grade 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930" marR="10930" marT="1093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17375E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10930" marR="10930" marT="1093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17375E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10930" marR="10930" marT="1093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10930" marR="10930" marT="1093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10930" marR="10930" marT="1093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773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>
                          <a:effectLst/>
                        </a:rPr>
                        <a:t>Grade 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930" marR="10930" marT="1093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17375E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10930" marR="10930" marT="1093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17375E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10930" marR="10930" marT="1093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0930" marR="10930" marT="1093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0930" marR="10930" marT="1093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773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 dirty="0">
                          <a:effectLst/>
                        </a:rPr>
                        <a:t>Grade 11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930" marR="10930" marT="1093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</a:rPr>
                        <a:t>4</a:t>
                      </a:r>
                      <a:endParaRPr lang="en-US" sz="1600" b="0" i="0" u="none" strike="noStrike" dirty="0">
                        <a:solidFill>
                          <a:srgbClr val="17375E"/>
                        </a:solidFill>
                        <a:effectLst/>
                        <a:latin typeface="Calibri"/>
                      </a:endParaRPr>
                    </a:p>
                  </a:txBody>
                  <a:tcPr marL="10930" marR="10930" marT="1093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</a:rPr>
                        <a:t>4</a:t>
                      </a:r>
                      <a:endParaRPr lang="en-US" sz="1600" b="0" i="0" u="none" strike="noStrike" dirty="0">
                        <a:solidFill>
                          <a:srgbClr val="17375E"/>
                        </a:solidFill>
                        <a:effectLst/>
                        <a:latin typeface="Calibri"/>
                      </a:endParaRPr>
                    </a:p>
                  </a:txBody>
                  <a:tcPr marL="10930" marR="10930" marT="1093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10930" marR="10930" marT="1093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10930" marR="10930" marT="1093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773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 dirty="0">
                          <a:effectLst/>
                        </a:rPr>
                        <a:t>Grade 12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930" marR="10930" marT="1093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17375E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10930" marR="10930" marT="1093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17375E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10930" marR="10930" marT="1093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0930" marR="10930" marT="1093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0930" marR="10930" marT="10930" marB="0" anchor="ctr"/>
                </a:tc>
                <a:extLst>
                  <a:ext uri="{0D108BD9-81ED-4DB2-BD59-A6C34878D82A}">
                    <a16:rowId xmlns:a16="http://schemas.microsoft.com/office/drawing/2014/main" val="3121737528"/>
                  </a:ext>
                </a:extLst>
              </a:tr>
              <a:tr h="29773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>
                          <a:effectLst/>
                        </a:rPr>
                        <a:t>TOTAL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930" marR="10930" marT="1093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</a:rPr>
                        <a:t>46</a:t>
                      </a:r>
                      <a:endParaRPr lang="en-US" sz="1600" b="0" i="0" u="none" strike="noStrike" dirty="0">
                        <a:solidFill>
                          <a:srgbClr val="17375E"/>
                        </a:solidFill>
                        <a:effectLst/>
                        <a:latin typeface="Calibri"/>
                      </a:endParaRPr>
                    </a:p>
                  </a:txBody>
                  <a:tcPr marL="10930" marR="10930" marT="1093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17375E"/>
                          </a:solidFill>
                          <a:effectLst/>
                          <a:latin typeface="Calibri"/>
                        </a:rPr>
                        <a:t>47</a:t>
                      </a:r>
                    </a:p>
                  </a:txBody>
                  <a:tcPr marL="10930" marR="10930" marT="1093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</a:t>
                      </a:r>
                    </a:p>
                  </a:txBody>
                  <a:tcPr marL="10930" marR="10930" marT="1093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10930" marR="10930" marT="1093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53630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D0FF8D-4E72-E592-2C7A-21326652A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Level Grade 3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EB5E75-09AD-FBD8-28C8-D8EE40112F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15" name="Content Placeholder 14">
            <a:extLst>
              <a:ext uri="{FF2B5EF4-FFF2-40B4-BE49-F238E27FC236}">
                <a16:creationId xmlns:a16="http://schemas.microsoft.com/office/drawing/2014/main" id="{1C303CA0-CBDF-C67F-36D2-59772667AD00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982969126"/>
              </p:ext>
            </p:extLst>
          </p:nvPr>
        </p:nvGraphicFramePr>
        <p:xfrm>
          <a:off x="1295400" y="2658533"/>
          <a:ext cx="4718050" cy="32168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1007BD-8E38-EB48-69EE-D723646C26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18" name="Content Placeholder 17">
            <a:extLst>
              <a:ext uri="{FF2B5EF4-FFF2-40B4-BE49-F238E27FC236}">
                <a16:creationId xmlns:a16="http://schemas.microsoft.com/office/drawing/2014/main" id="{DACC1B8A-5632-1281-2CDC-5C11D450C7D2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080482355"/>
              </p:ext>
            </p:extLst>
          </p:nvPr>
        </p:nvGraphicFramePr>
        <p:xfrm>
          <a:off x="6180138" y="2658533"/>
          <a:ext cx="4718050" cy="32168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516282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Level Grade 4</a:t>
            </a:r>
          </a:p>
        </p:txBody>
      </p:sp>
      <p:graphicFrame>
        <p:nvGraphicFramePr>
          <p:cNvPr id="17" name="Content Placeholder 16">
            <a:extLst>
              <a:ext uri="{FF2B5EF4-FFF2-40B4-BE49-F238E27FC236}">
                <a16:creationId xmlns:a16="http://schemas.microsoft.com/office/drawing/2014/main" id="{E861026A-832D-397E-4776-5F46FA2F1B14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409138773"/>
              </p:ext>
            </p:extLst>
          </p:nvPr>
        </p:nvGraphicFramePr>
        <p:xfrm>
          <a:off x="6181725" y="2560638"/>
          <a:ext cx="4718050" cy="3309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Content Placeholder 13">
            <a:extLst>
              <a:ext uri="{FF2B5EF4-FFF2-40B4-BE49-F238E27FC236}">
                <a16:creationId xmlns:a16="http://schemas.microsoft.com/office/drawing/2014/main" id="{5BE9F841-7CFA-31F1-928B-AFD41E42D92C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530139613"/>
              </p:ext>
            </p:extLst>
          </p:nvPr>
        </p:nvGraphicFramePr>
        <p:xfrm>
          <a:off x="1298575" y="2560638"/>
          <a:ext cx="4718050" cy="3309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312891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Level Grade 5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3AB6C5DD-D84C-3E41-DC1C-924D839B8E34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956059906"/>
              </p:ext>
            </p:extLst>
          </p:nvPr>
        </p:nvGraphicFramePr>
        <p:xfrm>
          <a:off x="1298575" y="2560638"/>
          <a:ext cx="4718050" cy="3309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4" name="Content Placeholder 23">
            <a:extLst>
              <a:ext uri="{FF2B5EF4-FFF2-40B4-BE49-F238E27FC236}">
                <a16:creationId xmlns:a16="http://schemas.microsoft.com/office/drawing/2014/main" id="{C37CA673-2D34-1CE5-43F6-3677B5EA045D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651890390"/>
              </p:ext>
            </p:extLst>
          </p:nvPr>
        </p:nvGraphicFramePr>
        <p:xfrm>
          <a:off x="6181725" y="2560638"/>
          <a:ext cx="4718050" cy="3309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98675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Level Grade 6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559804E3-D0AD-637E-7D50-1FE0B340D975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711790639"/>
              </p:ext>
            </p:extLst>
          </p:nvPr>
        </p:nvGraphicFramePr>
        <p:xfrm>
          <a:off x="1298575" y="2560638"/>
          <a:ext cx="4718050" cy="3309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04CDB9DB-8D2C-FC5A-B37E-8220611EB41C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393549973"/>
              </p:ext>
            </p:extLst>
          </p:nvPr>
        </p:nvGraphicFramePr>
        <p:xfrm>
          <a:off x="6181725" y="2560638"/>
          <a:ext cx="4718050" cy="3309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698324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Level Grade 7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07B9D095-216D-5991-C06E-633D1B696ED2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243276116"/>
              </p:ext>
            </p:extLst>
          </p:nvPr>
        </p:nvGraphicFramePr>
        <p:xfrm>
          <a:off x="1298575" y="2560638"/>
          <a:ext cx="4718050" cy="3309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AD56D870-5ACF-9ADF-B941-5A4A48EEEC10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516454669"/>
              </p:ext>
            </p:extLst>
          </p:nvPr>
        </p:nvGraphicFramePr>
        <p:xfrm>
          <a:off x="6181725" y="2560638"/>
          <a:ext cx="4718050" cy="3309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926822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Level Grade 8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BBFD6AF4-DF6B-FB36-36DD-CB978B1CD2C3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971840743"/>
              </p:ext>
            </p:extLst>
          </p:nvPr>
        </p:nvGraphicFramePr>
        <p:xfrm>
          <a:off x="1298575" y="2560638"/>
          <a:ext cx="4718050" cy="3309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079C1201-91C3-2523-F02C-473D1AB0F9E7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098534707"/>
              </p:ext>
            </p:extLst>
          </p:nvPr>
        </p:nvGraphicFramePr>
        <p:xfrm>
          <a:off x="6181725" y="2560638"/>
          <a:ext cx="4718050" cy="3309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773878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Level Grade 11</a:t>
            </a:r>
          </a:p>
        </p:txBody>
      </p:sp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0C32D414-CCBD-4FA1-3F70-C740B5E5AA4A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112410778"/>
              </p:ext>
            </p:extLst>
          </p:nvPr>
        </p:nvGraphicFramePr>
        <p:xfrm>
          <a:off x="1298575" y="2560638"/>
          <a:ext cx="4718050" cy="3309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9" name="Content Placeholder 18">
            <a:extLst>
              <a:ext uri="{FF2B5EF4-FFF2-40B4-BE49-F238E27FC236}">
                <a16:creationId xmlns:a16="http://schemas.microsoft.com/office/drawing/2014/main" id="{F775A4BD-ED73-0F19-023A-AA84F84834C5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739389419"/>
              </p:ext>
            </p:extLst>
          </p:nvPr>
        </p:nvGraphicFramePr>
        <p:xfrm>
          <a:off x="6181725" y="2560638"/>
          <a:ext cx="4718050" cy="3309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5715339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132</TotalTime>
  <Words>208</Words>
  <Application>Microsoft Office PowerPoint</Application>
  <PresentationFormat>Widescreen</PresentationFormat>
  <Paragraphs>80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Garamond</vt:lpstr>
      <vt:lpstr>Organic</vt:lpstr>
      <vt:lpstr>Dynamic Learning Maps Data</vt:lpstr>
      <vt:lpstr>Students Tested  Spring 2021 and Spring 2022  DLM Administrations</vt:lpstr>
      <vt:lpstr>Performance Level Grade 3</vt:lpstr>
      <vt:lpstr>Performance Level Grade 4</vt:lpstr>
      <vt:lpstr>Performance Level Grade 5</vt:lpstr>
      <vt:lpstr>Performance Level Grade 6</vt:lpstr>
      <vt:lpstr>Performance Level Grade 7</vt:lpstr>
      <vt:lpstr>Performance Level Grade 8</vt:lpstr>
      <vt:lpstr>Performance Level Grade 11</vt:lpstr>
      <vt:lpstr>Performance Level Grade 12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Dynamic Learning Maps Data</dc:title>
  <dc:creator>Dr. Janet McClouden</dc:creator>
  <cp:lastModifiedBy>Linda Moses</cp:lastModifiedBy>
  <cp:revision>2</cp:revision>
  <cp:lastPrinted>2023-09-29T18:27:51Z</cp:lastPrinted>
  <dcterms:created xsi:type="dcterms:W3CDTF">2023-09-29T16:30:39Z</dcterms:created>
  <dcterms:modified xsi:type="dcterms:W3CDTF">2023-12-16T18:00:00Z</dcterms:modified>
</cp:coreProperties>
</file>